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2" r:id="rId5"/>
    <p:sldMasterId id="2147483653" r:id="rId6"/>
    <p:sldMasterId id="214748365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y="6858000" cx="9144000"/>
  <p:notesSz cx="6858000" cy="9144000"/>
  <p:embeddedFontLst>
    <p:embeddedFont>
      <p:font typeface="Corbel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3563A3A-4760-4EF9-BC8A-FC266D2D14F5}">
  <a:tblStyle styleId="{83563A3A-4760-4EF9-BC8A-FC266D2D14F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Corbel-bold.fntdata"/><Relationship Id="rId12" Type="http://schemas.openxmlformats.org/officeDocument/2006/relationships/slide" Target="slides/slide4.xml"/><Relationship Id="rId34" Type="http://schemas.openxmlformats.org/officeDocument/2006/relationships/font" Target="fonts/Corbel-regular.fntdata"/><Relationship Id="rId15" Type="http://schemas.openxmlformats.org/officeDocument/2006/relationships/slide" Target="slides/slide7.xml"/><Relationship Id="rId37" Type="http://schemas.openxmlformats.org/officeDocument/2006/relationships/font" Target="fonts/Corbel-boldItalic.fntdata"/><Relationship Id="rId14" Type="http://schemas.openxmlformats.org/officeDocument/2006/relationships/slide" Target="slides/slide6.xml"/><Relationship Id="rId36" Type="http://schemas.openxmlformats.org/officeDocument/2006/relationships/font" Target="fonts/Corbel-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</a:rPr>
              <a:t>https://pixabay.com/en/school-supplies-school-color-cup-3109465/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 rot="5400000">
            <a:off x="2259012" y="-26988"/>
            <a:ext cx="462597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/>
        </p:nvSpPr>
        <p:spPr>
          <a:xfrm>
            <a:off x="0" y="1436687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10160">
              <a:srgbClr val="808080">
                <a:alpha val="5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477000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640012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" type="body"/>
          </p:nvPr>
        </p:nvSpPr>
        <p:spPr>
          <a:xfrm>
            <a:off x="142875" y="3187700"/>
            <a:ext cx="8794750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746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br>
              <a:rPr b="0" i="0" lang="en-US" sz="3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3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School Counseling Classroom Lesson:</a:t>
            </a:r>
            <a:endParaRPr/>
          </a:p>
          <a:p>
            <a:pPr indent="-3746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Grades Matter &amp; GPA Calculation </a:t>
            </a:r>
            <a:endParaRPr b="1" i="0" sz="2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746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746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746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20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Presented By: </a:t>
            </a:r>
            <a:endParaRPr/>
          </a:p>
          <a:p>
            <a:pPr indent="-3746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20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Potter High School Counselors</a:t>
            </a:r>
            <a:endParaRPr/>
          </a:p>
          <a:p>
            <a:pPr indent="-3746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20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Ms. Duarte &amp; Ms. LaBare</a:t>
            </a:r>
            <a:endParaRPr/>
          </a:p>
          <a:p>
            <a:pPr indent="-3746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2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746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br>
              <a:rPr b="1" i="0" lang="en-US" sz="3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</a:br>
            <a:endParaRPr/>
          </a:p>
        </p:txBody>
      </p:sp>
      <p:sp>
        <p:nvSpPr>
          <p:cNvPr id="64" name="Google Shape;64;p8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5" name="Google Shape;65;p8"/>
          <p:cNvSpPr txBox="1"/>
          <p:nvPr/>
        </p:nvSpPr>
        <p:spPr>
          <a:xfrm>
            <a:off x="0" y="990600"/>
            <a:ext cx="9144000" cy="21510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 txBox="1"/>
          <p:nvPr>
            <p:ph type="title"/>
          </p:nvPr>
        </p:nvSpPr>
        <p:spPr>
          <a:xfrm>
            <a:off x="109537" y="563562"/>
            <a:ext cx="8577262" cy="1798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60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Hey, Hey, Hey…</a:t>
            </a:r>
            <a:br>
              <a:rPr b="1" i="0" lang="en-US" sz="60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en-US" sz="60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Let’s Calculate that GPA!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0" y="2590800"/>
            <a:ext cx="9144000" cy="430212"/>
          </a:xfrm>
          <a:prstGeom prst="rect">
            <a:avLst/>
          </a:prstGeom>
          <a:solidFill>
            <a:srgbClr val="91C6F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Grades Matter – College</a:t>
            </a:r>
            <a:endParaRPr/>
          </a:p>
        </p:txBody>
      </p:sp>
      <p:sp>
        <p:nvSpPr>
          <p:cNvPr id="142" name="Google Shape;142;p17"/>
          <p:cNvSpPr txBox="1"/>
          <p:nvPr>
            <p:ph idx="1" type="body"/>
          </p:nvPr>
        </p:nvSpPr>
        <p:spPr>
          <a:xfrm>
            <a:off x="381000" y="1600200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3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THINK-PAIR-SHARE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3300" u="none">
              <a:solidFill>
                <a:srgbClr val="59AAF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8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What are your post-secondary goals?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none">
              <a:solidFill>
                <a:srgbClr val="59AAF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8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What can do you do now to get there?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../../../../../../../Downloads/book%20drawings/think%20pair%20shar" id="144" name="Google Shape;1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7575" y="4316412"/>
            <a:ext cx="514985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188912" y="152400"/>
            <a:ext cx="8504237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College Eligibility Requirements</a:t>
            </a:r>
            <a:endParaRPr/>
          </a:p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152400" y="1600200"/>
            <a:ext cx="854075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4286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500" u="sng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A-G Requirements</a:t>
            </a:r>
            <a:endParaRPr/>
          </a:p>
          <a:p>
            <a:pPr indent="0" lvl="0" marL="428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0" i="0" lang="en-US" sz="2800" u="none">
                <a:solidFill>
                  <a:srgbClr val="0C2036"/>
                </a:solidFill>
                <a:latin typeface="Corbel"/>
                <a:ea typeface="Corbel"/>
                <a:cs typeface="Corbel"/>
                <a:sym typeface="Corbel"/>
              </a:rPr>
              <a:t>Classes required to </a:t>
            </a:r>
            <a:r>
              <a:rPr b="1" i="0" lang="en-US" sz="2800" u="sng">
                <a:solidFill>
                  <a:srgbClr val="0C2036"/>
                </a:solidFill>
                <a:latin typeface="Corbel"/>
                <a:ea typeface="Corbel"/>
                <a:cs typeface="Corbel"/>
                <a:sym typeface="Corbel"/>
              </a:rPr>
              <a:t>take and pass</a:t>
            </a:r>
            <a:r>
              <a:rPr b="0" i="0" lang="en-US" sz="2800" u="none">
                <a:solidFill>
                  <a:srgbClr val="0C2036"/>
                </a:solidFill>
                <a:latin typeface="Corbel"/>
                <a:ea typeface="Corbel"/>
                <a:cs typeface="Corbel"/>
                <a:sym typeface="Corbel"/>
              </a:rPr>
              <a:t> to attend </a:t>
            </a:r>
            <a:r>
              <a:rPr b="1" i="0" lang="en-US" sz="2800" u="sng">
                <a:solidFill>
                  <a:srgbClr val="0C2036"/>
                </a:solidFill>
                <a:latin typeface="Corbel"/>
                <a:ea typeface="Corbel"/>
                <a:cs typeface="Corbel"/>
                <a:sym typeface="Corbel"/>
              </a:rPr>
              <a:t>most California colleges</a:t>
            </a:r>
            <a:r>
              <a:rPr b="1" i="0" lang="en-US" sz="2800" u="none">
                <a:solidFill>
                  <a:srgbClr val="0C2036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en-US" sz="2800" u="none">
                <a:solidFill>
                  <a:srgbClr val="0C2036"/>
                </a:solidFill>
                <a:latin typeface="Corbel"/>
                <a:ea typeface="Corbel"/>
                <a:cs typeface="Corbel"/>
                <a:sym typeface="Corbel"/>
              </a:rPr>
              <a:t>(UCs and CSUs)</a:t>
            </a:r>
            <a:endParaRPr/>
          </a:p>
          <a:p>
            <a:pPr indent="-201612" lvl="3" marL="7159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C6F7"/>
              </a:buClr>
              <a:buSzPts val="20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A: History (2 years)</a:t>
            </a:r>
            <a:endParaRPr/>
          </a:p>
          <a:p>
            <a:pPr indent="-201612" lvl="3" marL="7159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C6F7"/>
              </a:buClr>
              <a:buSzPts val="20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B: English (4 years)</a:t>
            </a:r>
            <a:endParaRPr/>
          </a:p>
          <a:p>
            <a:pPr indent="-201612" lvl="3" marL="7159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C6F7"/>
              </a:buClr>
              <a:buSzPts val="20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C: Math (3 years)</a:t>
            </a:r>
            <a:endParaRPr/>
          </a:p>
          <a:p>
            <a:pPr indent="-201612" lvl="3" marL="7159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C6F7"/>
              </a:buClr>
              <a:buSzPts val="20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D: Science (2 years)</a:t>
            </a:r>
            <a:endParaRPr/>
          </a:p>
          <a:p>
            <a:pPr indent="-201612" lvl="3" marL="7159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C6F7"/>
              </a:buClr>
              <a:buSzPts val="20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E: Foreign Language (2 years)</a:t>
            </a:r>
            <a:endParaRPr/>
          </a:p>
          <a:p>
            <a:pPr indent="-201612" lvl="3" marL="7159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C6F7"/>
              </a:buClr>
              <a:buSzPts val="20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F: Visual and Performing Arts (1 year)</a:t>
            </a:r>
            <a:endParaRPr/>
          </a:p>
          <a:p>
            <a:pPr indent="-201612" lvl="3" marL="7159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1C6F7"/>
              </a:buClr>
              <a:buSzPts val="20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G: College Preparatory Elective (1 year)</a:t>
            </a:r>
            <a:endParaRPr/>
          </a:p>
          <a:p>
            <a:pPr indent="0" lvl="0" marL="428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sng">
              <a:solidFill>
                <a:srgbClr val="0C203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286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1" lang="en-US" sz="28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You must receive a </a:t>
            </a:r>
            <a:r>
              <a:rPr b="1" i="1" lang="en-US" sz="2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C-</a:t>
            </a:r>
            <a:r>
              <a:rPr b="1" i="1" lang="en-US" sz="28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 or higher in A-G classes for them to count towards college.</a:t>
            </a:r>
            <a:endParaRPr b="0" i="1" sz="2800" u="none">
              <a:solidFill>
                <a:srgbClr val="59AAF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1" sz="2800" u="none">
              <a:solidFill>
                <a:srgbClr val="59AA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4275" y="3352800"/>
            <a:ext cx="26733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title"/>
          </p:nvPr>
        </p:nvSpPr>
        <p:spPr>
          <a:xfrm>
            <a:off x="188912" y="152400"/>
            <a:ext cx="8504237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College Eligibility Requirements</a:t>
            </a:r>
            <a:endParaRPr/>
          </a:p>
        </p:txBody>
      </p:sp>
      <p:sp>
        <p:nvSpPr>
          <p:cNvPr id="158" name="Google Shape;158;p19"/>
          <p:cNvSpPr txBox="1"/>
          <p:nvPr>
            <p:ph idx="1" type="body"/>
          </p:nvPr>
        </p:nvSpPr>
        <p:spPr>
          <a:xfrm>
            <a:off x="152400" y="1600200"/>
            <a:ext cx="8991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California State Universities (CSUs)</a:t>
            </a:r>
            <a:endParaRPr b="1" i="0" sz="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GPA’S of </a:t>
            </a:r>
            <a:r>
              <a:rPr b="1" i="0" lang="en-US" sz="3500" u="sng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2.0</a:t>
            </a:r>
            <a:r>
              <a:rPr b="0" i="0" lang="en-US" sz="3200" u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or above are eligible</a:t>
            </a:r>
            <a:endParaRPr/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Accepted students generally had GPA </a:t>
            </a:r>
            <a:r>
              <a:rPr b="1" i="0" lang="en-US" sz="35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3.2+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University of California (UCs) </a:t>
            </a:r>
            <a:endParaRPr/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GPA’S of </a:t>
            </a:r>
            <a:r>
              <a:rPr b="1" i="0" lang="en-US" sz="3500" u="sng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3.0</a:t>
            </a:r>
            <a:r>
              <a:rPr b="1" i="0" lang="en-US" sz="36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or above are eligible</a:t>
            </a:r>
            <a:endParaRPr/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Accepted students generally had GPA </a:t>
            </a:r>
            <a:r>
              <a:rPr b="1" i="0" lang="en-US" sz="35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3.5-4.0+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1" i="0" sz="2000" u="none">
              <a:solidFill>
                <a:srgbClr val="59AAF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Must meet A-G requirements &amp; take SAT or ACT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1" sz="1400" u="none">
              <a:solidFill>
                <a:srgbClr val="59AAF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1" lang="en-US" sz="26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Work hard to keep your GPA high to be </a:t>
            </a:r>
            <a:r>
              <a:rPr b="1" i="1" lang="en-US" sz="2600" u="sng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competitive</a:t>
            </a:r>
            <a:r>
              <a:rPr b="1" i="1" lang="en-US" sz="26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 for college!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1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0" name="Google Shape;160;p19"/>
          <p:cNvSpPr/>
          <p:nvPr/>
        </p:nvSpPr>
        <p:spPr>
          <a:xfrm rot="2340000">
            <a:off x="6572250" y="2717800"/>
            <a:ext cx="2546350" cy="2428875"/>
          </a:xfrm>
          <a:prstGeom prst="irregularSeal2">
            <a:avLst/>
          </a:prstGeom>
          <a:solidFill>
            <a:srgbClr val="C8E3FB"/>
          </a:solidFill>
          <a:ln cap="flat" cmpd="sng" w="25400">
            <a:solidFill>
              <a:srgbClr val="0850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6683375" y="3429000"/>
            <a:ext cx="200342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</a:pPr>
            <a:r>
              <a:rPr b="1" i="0" lang="en-US" sz="20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What are examples of UCs &amp; CSUs?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High School Class &amp; A-G College Eligibility Requirements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0" y="1752600"/>
            <a:ext cx="9372600" cy="49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is GPA?</a:t>
            </a:r>
            <a:endParaRPr/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381000" y="1600200"/>
            <a:ext cx="8763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Abbreviation for </a:t>
            </a:r>
            <a:r>
              <a:rPr b="1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rade</a:t>
            </a:r>
            <a:r>
              <a:rPr b="1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P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oint</a:t>
            </a:r>
            <a:r>
              <a:rPr b="1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A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verage</a:t>
            </a:r>
            <a:endParaRPr/>
          </a:p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1" i="0" sz="10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Points are earned for each semester 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letter grade </a:t>
            </a:r>
            <a:endParaRPr/>
          </a:p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1" i="0" sz="28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9075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9075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182562" y="3146425"/>
            <a:ext cx="4464050" cy="430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None/>
            </a:pPr>
            <a:r>
              <a:rPr b="1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College Prep/Non-Honors/Non-AP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5499100" y="3124200"/>
            <a:ext cx="2771775" cy="430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None/>
            </a:pPr>
            <a:r>
              <a:rPr b="1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Honors &amp; AP Classes</a:t>
            </a:r>
            <a:endParaRPr/>
          </a:p>
        </p:txBody>
      </p:sp>
      <p:graphicFrame>
        <p:nvGraphicFramePr>
          <p:cNvPr id="178" name="Google Shape;178;p21"/>
          <p:cNvGraphicFramePr/>
          <p:nvPr/>
        </p:nvGraphicFramePr>
        <p:xfrm>
          <a:off x="685800" y="3916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{83563A3A-4760-4EF9-BC8A-FC266D2D14F5}</a:tableStyleId>
              </a:tblPr>
              <a:tblGrid>
                <a:gridCol w="1714500"/>
                <a:gridCol w="1714500"/>
              </a:tblGrid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Grade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Points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1C6F7"/>
                    </a:solidFill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0 ☹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9" name="Google Shape;179;p21"/>
          <p:cNvGraphicFramePr/>
          <p:nvPr/>
        </p:nvGraphicFramePr>
        <p:xfrm>
          <a:off x="5141912" y="3935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{83563A3A-4760-4EF9-BC8A-FC266D2D14F5}</a:tableStyleId>
              </a:tblPr>
              <a:tblGrid>
                <a:gridCol w="1714500"/>
                <a:gridCol w="1714500"/>
              </a:tblGrid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Grade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Points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1C6F7"/>
                    </a:solidFill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0 ☹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Do We Calculate GPA?</a:t>
            </a:r>
            <a:endParaRPr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0" y="1524000"/>
            <a:ext cx="9144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8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Total grade points </a:t>
            </a:r>
            <a:endParaRPr/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none">
              <a:solidFill>
                <a:srgbClr val="59AA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divided by </a:t>
            </a:r>
            <a:endParaRPr/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8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# of classes </a:t>
            </a:r>
            <a:endParaRPr/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/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8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Grade Point Average (GPA)</a:t>
            </a:r>
            <a:endParaRPr/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4876800"/>
            <a:ext cx="2363787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Let’s Practice Calculating GPA</a:t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4" name="Google Shape;194;p23"/>
          <p:cNvSpPr txBox="1"/>
          <p:nvPr/>
        </p:nvSpPr>
        <p:spPr>
          <a:xfrm>
            <a:off x="365125" y="1944687"/>
            <a:ext cx="7102475" cy="5053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728663" lvl="6" marL="160178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Algebra 1			B    =</a:t>
            </a:r>
            <a:endParaRPr/>
          </a:p>
          <a:p>
            <a:pPr indent="-728663" lvl="6" marL="1601788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Honors English 9	B+  =   </a:t>
            </a:r>
            <a:endParaRPr/>
          </a:p>
          <a:p>
            <a:pPr indent="-728663" lvl="6" marL="1601788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Chemistry			D    =    </a:t>
            </a:r>
            <a:endParaRPr/>
          </a:p>
          <a:p>
            <a:pPr indent="-728663" lvl="6" marL="1601788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World History		C    =   </a:t>
            </a:r>
            <a:endParaRPr/>
          </a:p>
          <a:p>
            <a:pPr indent="-728663" lvl="6" marL="1601788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Spanish 1	     		F    =   </a:t>
            </a:r>
            <a:endParaRPr/>
          </a:p>
          <a:p>
            <a:pPr indent="-728663" lvl="6" marL="1601788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PE              			A-  =</a:t>
            </a:r>
            <a:r>
              <a:rPr b="0" i="0" lang="en-US" sz="3060" u="none" cap="none" strike="noStrik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   </a:t>
            </a:r>
            <a:endParaRPr/>
          </a:p>
          <a:p>
            <a:pPr indent="-239076" lvl="6" marL="1828800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060" u="none" cap="none" strike="noStrik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endParaRPr/>
          </a:p>
          <a:p>
            <a:pPr indent="-239076" lvl="6" marL="1828800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060" u="none" cap="none" strike="noStrik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       </a:t>
            </a:r>
            <a:endParaRPr/>
          </a:p>
          <a:p>
            <a:pPr indent="-239076" lvl="6" marL="1828800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06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                                                              </a:t>
            </a:r>
            <a:endParaRPr/>
          </a:p>
          <a:p>
            <a:pPr indent="-239076" lvl="6" marL="1828800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06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+</a:t>
            </a:r>
            <a:endParaRPr/>
          </a:p>
          <a:p>
            <a:pPr indent="-239076" lvl="6" marL="1828800" marR="0" rtl="0" algn="l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chemeClr val="accent1"/>
              </a:buClr>
              <a:buSzPts val="765"/>
              <a:buFont typeface="Noto Sans Symbols"/>
              <a:buNone/>
            </a:pPr>
            <a:r>
              <a:rPr b="0" i="0" lang="en-US" sz="306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</a:t>
            </a:r>
            <a:endParaRPr/>
          </a:p>
          <a:p>
            <a:pPr indent="-249871" lvl="6" marL="1828800" marR="0" rtl="0" algn="ctr">
              <a:lnSpc>
                <a:spcPct val="80000"/>
              </a:lnSpc>
              <a:spcBef>
                <a:spcPts val="748"/>
              </a:spcBef>
              <a:spcAft>
                <a:spcPts val="0"/>
              </a:spcAft>
              <a:buClr>
                <a:schemeClr val="accent1"/>
              </a:buClr>
              <a:buSzPts val="935"/>
              <a:buFont typeface="Noto Sans Symbols"/>
              <a:buNone/>
            </a:pPr>
            <a:r>
              <a:t/>
            </a:r>
            <a:endParaRPr b="0" i="0" sz="374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49871" lvl="6" marL="1828800" marR="0" rtl="0" algn="l">
              <a:lnSpc>
                <a:spcPct val="80000"/>
              </a:lnSpc>
              <a:spcBef>
                <a:spcPts val="748"/>
              </a:spcBef>
              <a:spcAft>
                <a:spcPts val="0"/>
              </a:spcAft>
              <a:buClr>
                <a:schemeClr val="accent1"/>
              </a:buClr>
              <a:buSzPts val="935"/>
              <a:buFont typeface="Noto Sans Symbols"/>
              <a:buNone/>
            </a:pPr>
            <a:r>
              <a:t/>
            </a:r>
            <a:endParaRPr b="0" i="0" sz="374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0556" lvl="6" marL="1828800" marR="0" rtl="0" algn="l">
              <a:lnSpc>
                <a:spcPct val="80000"/>
              </a:lnSpc>
              <a:spcBef>
                <a:spcPts val="748"/>
              </a:spcBef>
              <a:spcAft>
                <a:spcPts val="0"/>
              </a:spcAft>
              <a:buClr>
                <a:schemeClr val="accent1"/>
              </a:buClr>
              <a:buSzPts val="3780"/>
              <a:buFont typeface="Noto Sans Symbols"/>
              <a:buNone/>
            </a:pPr>
            <a:r>
              <a:t/>
            </a:r>
            <a:endParaRPr b="0" i="0" sz="374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6324600" y="1905000"/>
            <a:ext cx="685800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300"/>
              <a:buFont typeface="Corbel"/>
              <a:buNone/>
            </a:pPr>
            <a:r>
              <a:rPr b="1" i="0" lang="en-US" sz="33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300"/>
              <a:buFont typeface="Corbel"/>
              <a:buNone/>
            </a:pPr>
            <a:r>
              <a:rPr b="1" i="0" lang="en-US" sz="33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300"/>
              <a:buFont typeface="Corbel"/>
              <a:buNone/>
            </a:pPr>
            <a:r>
              <a:rPr b="1" i="0" lang="en-US" sz="33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300"/>
              <a:buFont typeface="Corbel"/>
              <a:buNone/>
            </a:pPr>
            <a:r>
              <a:rPr b="1" i="0" lang="en-US" sz="33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300"/>
              <a:buFont typeface="Corbel"/>
              <a:buNone/>
            </a:pPr>
            <a:r>
              <a:rPr b="1" i="0" lang="en-US" sz="33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300"/>
              <a:buFont typeface="Corbel"/>
              <a:buNone/>
            </a:pPr>
            <a:r>
              <a:rPr b="1" i="0" lang="en-US" sz="33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>
              <a:solidFill>
                <a:srgbClr val="59AAF2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300" u="none">
              <a:solidFill>
                <a:srgbClr val="59AA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96" name="Google Shape;196;p23"/>
          <p:cNvCxnSpPr/>
          <p:nvPr/>
        </p:nvCxnSpPr>
        <p:spPr>
          <a:xfrm>
            <a:off x="5562600" y="5214937"/>
            <a:ext cx="1828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97" name="Google Shape;197;p23"/>
          <p:cNvSpPr txBox="1"/>
          <p:nvPr/>
        </p:nvSpPr>
        <p:spPr>
          <a:xfrm>
            <a:off x="5791200" y="4537075"/>
            <a:ext cx="441325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bel"/>
              <a:buNone/>
            </a:pPr>
            <a:r>
              <a:rPr b="1" i="0" lang="en-US" sz="38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+</a:t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6049962" y="5283200"/>
            <a:ext cx="2835275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orbel"/>
              <a:buNone/>
            </a:pPr>
            <a:r>
              <a:rPr b="1" i="0" lang="en-US" sz="38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14 </a:t>
            </a:r>
            <a:r>
              <a:rPr b="1" i="0" lang="en-US" sz="33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GPA points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4724400" y="1524000"/>
            <a:ext cx="44196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0480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300"/>
              <a:buFont typeface="Calibri"/>
              <a:buNone/>
            </a:pPr>
            <a:r>
              <a:rPr b="1" i="0" lang="en-US" sz="33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14 GPA points</a:t>
            </a:r>
            <a:endParaRPr/>
          </a:p>
          <a:p>
            <a:pPr indent="-323850" lvl="0" marL="4381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59AA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divided by </a:t>
            </a:r>
            <a:endParaRPr/>
          </a:p>
          <a:p>
            <a:pPr indent="-323850" lvl="0" marL="4381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300"/>
              <a:buFont typeface="Calibri"/>
              <a:buNone/>
            </a:pPr>
            <a:r>
              <a:rPr b="1" i="0" lang="en-US" sz="33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6 classes </a:t>
            </a:r>
            <a:endParaRPr/>
          </a:p>
          <a:p>
            <a:pPr indent="-323850" lvl="0" marL="4381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b="1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/>
          </a:p>
          <a:p>
            <a:pPr indent="-323850" lvl="0" marL="4381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300"/>
              <a:buFont typeface="Calibri"/>
              <a:buNone/>
            </a:pPr>
            <a:r>
              <a:rPr b="1" i="0" lang="en-US" sz="33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2.33 GPA</a:t>
            </a:r>
            <a:endParaRPr/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Let’s Practice Calculating GPA</a:t>
            </a:r>
            <a:endParaRPr/>
          </a:p>
        </p:txBody>
      </p:sp>
      <p:sp>
        <p:nvSpPr>
          <p:cNvPr id="205" name="Google Shape;205;p24"/>
          <p:cNvSpPr txBox="1"/>
          <p:nvPr>
            <p:ph idx="1" type="body"/>
          </p:nvPr>
        </p:nvSpPr>
        <p:spPr>
          <a:xfrm>
            <a:off x="0" y="1524000"/>
            <a:ext cx="5029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3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Total grade points </a:t>
            </a:r>
            <a:endParaRPr/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none">
              <a:solidFill>
                <a:srgbClr val="59AA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divided by </a:t>
            </a:r>
            <a:endParaRPr/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3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# of classes </a:t>
            </a:r>
            <a:endParaRPr/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/>
          </a:p>
          <a:p>
            <a:pPr indent="-323850" lvl="0" marL="4381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3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Grade Point Average (GPA)</a:t>
            </a:r>
            <a:endParaRPr/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4612" y="4876800"/>
            <a:ext cx="2363787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2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Now it’s Your Turn…Calculate Your GPA Based on 1st Quarter Grades</a:t>
            </a:r>
            <a:endParaRPr/>
          </a:p>
        </p:txBody>
      </p:sp>
      <p:sp>
        <p:nvSpPr>
          <p:cNvPr id="213" name="Google Shape;213;p25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 b="34956" l="21873" r="16217" t="39184"/>
          <a:stretch/>
        </p:blipFill>
        <p:spPr>
          <a:xfrm>
            <a:off x="0" y="3657600"/>
            <a:ext cx="9144000" cy="29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152400" y="1447800"/>
            <a:ext cx="8991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Logon to your StudentVue account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Website</a:t>
            </a:r>
            <a:r>
              <a:rPr b="1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: www.PotterStudentVue.com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Login</a:t>
            </a:r>
            <a:r>
              <a:rPr b="1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: Student ID number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Password</a:t>
            </a:r>
            <a:r>
              <a:rPr b="1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: Initials (lower case) + birthdate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1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2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Now it’s Your Turn…Calculate Your GPA Based on 1st Quarter Grades</a:t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2" name="Google Shape;222;p26"/>
          <p:cNvSpPr txBox="1"/>
          <p:nvPr/>
        </p:nvSpPr>
        <p:spPr>
          <a:xfrm>
            <a:off x="182562" y="3146425"/>
            <a:ext cx="4464050" cy="430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None/>
            </a:pPr>
            <a:r>
              <a:rPr b="1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College Prep/Non-Honors/Non-AP</a:t>
            </a:r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5499100" y="3124200"/>
            <a:ext cx="2771775" cy="430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rbel"/>
              <a:buNone/>
            </a:pPr>
            <a:r>
              <a:rPr b="1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Honors &amp; AP Classes</a:t>
            </a:r>
            <a:endParaRPr/>
          </a:p>
        </p:txBody>
      </p:sp>
      <p:graphicFrame>
        <p:nvGraphicFramePr>
          <p:cNvPr id="224" name="Google Shape;224;p26"/>
          <p:cNvGraphicFramePr/>
          <p:nvPr/>
        </p:nvGraphicFramePr>
        <p:xfrm>
          <a:off x="685800" y="3916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{83563A3A-4760-4EF9-BC8A-FC266D2D14F5}</a:tableStyleId>
              </a:tblPr>
              <a:tblGrid>
                <a:gridCol w="1714500"/>
                <a:gridCol w="1714500"/>
              </a:tblGrid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Grade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Points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1C6F7"/>
                    </a:solidFill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0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5" name="Google Shape;225;p26"/>
          <p:cNvGraphicFramePr/>
          <p:nvPr/>
        </p:nvGraphicFramePr>
        <p:xfrm>
          <a:off x="5141912" y="39354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{83563A3A-4760-4EF9-BC8A-FC266D2D14F5}</a:tableStyleId>
              </a:tblPr>
              <a:tblGrid>
                <a:gridCol w="1714500"/>
                <a:gridCol w="1714500"/>
              </a:tblGrid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Grade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1C6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Points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1C6F7"/>
                    </a:solidFill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orbel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0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6" name="Google Shape;226;p26"/>
          <p:cNvSpPr txBox="1"/>
          <p:nvPr/>
        </p:nvSpPr>
        <p:spPr>
          <a:xfrm>
            <a:off x="219075" y="1730375"/>
            <a:ext cx="8351837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AF2"/>
              </a:buClr>
              <a:buSzPts val="3800"/>
              <a:buFont typeface="Calibri"/>
              <a:buNone/>
            </a:pPr>
            <a:r>
              <a:rPr b="1" i="0" lang="en-US" sz="38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Total grade points </a:t>
            </a:r>
            <a:r>
              <a:rPr b="1" i="0" lang="en-US" sz="33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➗</a:t>
            </a:r>
            <a:r>
              <a:rPr b="1" i="0" lang="en-US" sz="38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 # of classes </a:t>
            </a:r>
            <a:r>
              <a:rPr b="1" i="0" lang="en-US" sz="3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1" i="0" lang="en-US" sz="3800" u="none">
                <a:solidFill>
                  <a:srgbClr val="59AAF2"/>
                </a:solidFill>
                <a:latin typeface="Calibri"/>
                <a:ea typeface="Calibri"/>
                <a:cs typeface="Calibri"/>
                <a:sym typeface="Calibri"/>
              </a:rPr>
              <a:t>GPA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188912" y="146050"/>
            <a:ext cx="8504237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School Counseling Department</a:t>
            </a:r>
            <a:endParaRPr/>
          </a:p>
        </p:txBody>
      </p:sp>
      <p:sp>
        <p:nvSpPr>
          <p:cNvPr id="73" name="Google Shape;73;p9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photo (1).JPG" id="74" name="Google Shape;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825" y="2584450"/>
            <a:ext cx="2514600" cy="36496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5" name="Google Shape;75;p9"/>
          <p:cNvSpPr txBox="1"/>
          <p:nvPr/>
        </p:nvSpPr>
        <p:spPr>
          <a:xfrm>
            <a:off x="38100" y="1968500"/>
            <a:ext cx="2133600" cy="830262"/>
          </a:xfrm>
          <a:prstGeom prst="rect">
            <a:avLst/>
          </a:prstGeom>
          <a:solidFill>
            <a:srgbClr val="91C6F7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Ms. Duarte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Counselor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Last Name M-Z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2819400" y="1905000"/>
            <a:ext cx="2247900" cy="830262"/>
          </a:xfrm>
          <a:prstGeom prst="rect">
            <a:avLst/>
          </a:prstGeom>
          <a:solidFill>
            <a:srgbClr val="91C6F7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Ms. LaBare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Counselor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Last Name A-L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1123950" y="6167437"/>
            <a:ext cx="2819400" cy="584200"/>
          </a:xfrm>
          <a:prstGeom prst="rect">
            <a:avLst/>
          </a:prstGeom>
          <a:solidFill>
            <a:srgbClr val="91C6F7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Mrs. Hernandez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Counseling Clerk</a:t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4716462" y="2895600"/>
            <a:ext cx="3679825" cy="769937"/>
          </a:xfrm>
          <a:prstGeom prst="rect">
            <a:avLst/>
          </a:prstGeom>
          <a:solidFill>
            <a:srgbClr val="91C6F7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Counselors Support Student Success by…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4191000" y="3810000"/>
            <a:ext cx="4746625" cy="29860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 students create &amp; achieve their post-secondary goals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Planning events like College &amp; Career Fairs, Suicide Awareness Week, &amp; College Signing Day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Creating a safe school environment for all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Talking to students about problems at school or personally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Teach lessons &amp; facilitate small groups on a variety of academic, college/career, and social/emotional topics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2" y="5842000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>
            <p:ph type="title"/>
          </p:nvPr>
        </p:nvSpPr>
        <p:spPr>
          <a:xfrm>
            <a:off x="457200" y="152400"/>
            <a:ext cx="85344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2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Now it’s Your Turn…Calculate Your GPA Based on 1st Quarter Grades</a:t>
            </a:r>
            <a:endParaRPr/>
          </a:p>
        </p:txBody>
      </p:sp>
      <p:sp>
        <p:nvSpPr>
          <p:cNvPr id="233" name="Google Shape;233;p27"/>
          <p:cNvSpPr txBox="1"/>
          <p:nvPr/>
        </p:nvSpPr>
        <p:spPr>
          <a:xfrm>
            <a:off x="1008062" y="5800725"/>
            <a:ext cx="6659562" cy="252412"/>
          </a:xfrm>
          <a:prstGeom prst="rect">
            <a:avLst/>
          </a:prstGeom>
          <a:gradFill>
            <a:gsLst>
              <a:gs pos="0">
                <a:srgbClr val="FF3300"/>
              </a:gs>
              <a:gs pos="100000">
                <a:srgbClr val="FFFF6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1008062" y="5800725"/>
            <a:ext cx="6659562" cy="25241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3865562" y="6094412"/>
            <a:ext cx="1052512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  <p:pic>
        <p:nvPicPr>
          <p:cNvPr id="236" name="Google Shape;236;p27"/>
          <p:cNvPicPr preferRelativeResize="0"/>
          <p:nvPr/>
        </p:nvPicPr>
        <p:blipFill rotWithShape="1">
          <a:blip r:embed="rId4">
            <a:alphaModFix/>
          </a:blip>
          <a:srcRect b="2021" l="0" r="0" t="1768"/>
          <a:stretch/>
        </p:blipFill>
        <p:spPr>
          <a:xfrm>
            <a:off x="228600" y="1600200"/>
            <a:ext cx="8601075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>
            <p:ph type="title"/>
          </p:nvPr>
        </p:nvSpPr>
        <p:spPr>
          <a:xfrm>
            <a:off x="188912" y="152400"/>
            <a:ext cx="8504237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Are Your Grades Low? </a:t>
            </a:r>
            <a:endParaRPr/>
          </a:p>
        </p:txBody>
      </p:sp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152400" y="1600200"/>
            <a:ext cx="8991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Here are your options…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30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Check your StudentVue account weekly &amp; make up missing assignments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30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Organize your backpack &amp; use your planner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30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Dedicate time for homework &amp; studying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30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Attend weekly tutoring</a:t>
            </a:r>
            <a:endParaRPr/>
          </a:p>
          <a:p>
            <a:pPr indent="-457200" lvl="1" marL="863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▪"/>
            </a:pPr>
            <a:r>
              <a:rPr b="0" i="0" lang="en-US" sz="26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Tuesdays &amp; Thursdays in library</a:t>
            </a:r>
            <a:endParaRPr/>
          </a:p>
          <a:p>
            <a:pPr indent="-457200" lvl="1" marL="863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▪"/>
            </a:pPr>
            <a:r>
              <a:rPr b="0" i="0" lang="en-US" sz="26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Wednesdays at lunch in room 33</a:t>
            </a:r>
            <a:endParaRPr/>
          </a:p>
          <a:p>
            <a:pPr indent="-438150" lvl="1" marL="863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30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Practice math skills on Khan Academy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1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44" name="Google Shape;244;p28"/>
          <p:cNvPicPr preferRelativeResize="0"/>
          <p:nvPr/>
        </p:nvPicPr>
        <p:blipFill rotWithShape="1">
          <a:blip r:embed="rId3">
            <a:alphaModFix/>
          </a:blip>
          <a:srcRect b="66241" l="49652" r="26770" t="2029"/>
          <a:stretch/>
        </p:blipFill>
        <p:spPr>
          <a:xfrm>
            <a:off x="7200900" y="3976687"/>
            <a:ext cx="1736725" cy="17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188912" y="152400"/>
            <a:ext cx="8504237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Credit Recovery</a:t>
            </a:r>
            <a:endParaRPr/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152400" y="1600200"/>
            <a:ext cx="8991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33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Make up classes through summer school</a:t>
            </a:r>
            <a:endParaRPr/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33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Sign up for Apex online courses</a:t>
            </a:r>
            <a:endParaRPr/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33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Restart classes next semester</a:t>
            </a:r>
            <a:endParaRPr/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3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3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1" lang="en-US" sz="38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       You can do it!!!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1" lang="en-US" sz="38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We are here for you!!!</a:t>
            </a:r>
            <a:endParaRPr/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1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52" name="Google Shape;25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3860800"/>
            <a:ext cx="4038600" cy="2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>
            <p:ph type="title"/>
          </p:nvPr>
        </p:nvSpPr>
        <p:spPr>
          <a:xfrm>
            <a:off x="188912" y="152400"/>
            <a:ext cx="8504237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Our Goal</a:t>
            </a:r>
            <a:endParaRPr/>
          </a:p>
        </p:txBody>
      </p:sp>
      <p:sp>
        <p:nvSpPr>
          <p:cNvPr id="258" name="Google Shape;258;p30"/>
          <p:cNvSpPr txBox="1"/>
          <p:nvPr>
            <p:ph idx="1" type="body"/>
          </p:nvPr>
        </p:nvSpPr>
        <p:spPr>
          <a:xfrm>
            <a:off x="152400" y="1600200"/>
            <a:ext cx="8785225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1" lang="en-US" sz="50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ALL students will graduate                          with their class!!!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3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3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1" lang="en-US" sz="3800" u="none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       </a:t>
            </a:r>
            <a:endParaRPr b="0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1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60" name="Google Shape;2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09925"/>
            <a:ext cx="9144000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Lesson Objectives Review</a:t>
            </a:r>
            <a:endParaRPr/>
          </a:p>
        </p:txBody>
      </p:sp>
      <p:sp>
        <p:nvSpPr>
          <p:cNvPr id="266" name="Google Shape;266;p31"/>
          <p:cNvSpPr txBox="1"/>
          <p:nvPr>
            <p:ph idx="1" type="body"/>
          </p:nvPr>
        </p:nvSpPr>
        <p:spPr>
          <a:xfrm>
            <a:off x="381000" y="1600200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Grades are important because ____________</a:t>
            </a:r>
            <a:endParaRPr b="0" i="0" sz="28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The required GPA for attending the CSU’s is ____       and for the UC’s is ______.                                                           </a:t>
            </a:r>
            <a:r>
              <a:rPr b="0" i="1" lang="en-US" sz="25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(But remember, to be competitive, keep your GPA even higher!)</a:t>
            </a:r>
            <a:endParaRPr/>
          </a:p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In order to play sports in high school, a GPA of ___ is needed. </a:t>
            </a:r>
            <a:endParaRPr b="0" i="0" sz="28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We can calculate our </a:t>
            </a:r>
            <a:r>
              <a:rPr b="0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Grade Point Average!</a:t>
            </a:r>
            <a:endParaRPr b="0" i="0" sz="28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22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6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9075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9075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68" name="Google Shape;268;p31"/>
          <p:cNvPicPr preferRelativeResize="0"/>
          <p:nvPr/>
        </p:nvPicPr>
        <p:blipFill rotWithShape="1">
          <a:blip r:embed="rId3">
            <a:alphaModFix/>
          </a:blip>
          <a:srcRect b="1413" l="2792" r="74450" t="64825"/>
          <a:stretch/>
        </p:blipFill>
        <p:spPr>
          <a:xfrm>
            <a:off x="2057400" y="5029200"/>
            <a:ext cx="1676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b="3148" l="74478" r="1944" t="65121"/>
          <a:stretch/>
        </p:blipFill>
        <p:spPr>
          <a:xfrm>
            <a:off x="5715000" y="5062537"/>
            <a:ext cx="1736725" cy="1719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Post-Test</a:t>
            </a:r>
            <a:b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Show What You Know</a:t>
            </a:r>
            <a:endParaRPr/>
          </a:p>
        </p:txBody>
      </p:sp>
      <p:sp>
        <p:nvSpPr>
          <p:cNvPr id="275" name="Google Shape;275;p32"/>
          <p:cNvSpPr txBox="1"/>
          <p:nvPr>
            <p:ph idx="1" type="body"/>
          </p:nvPr>
        </p:nvSpPr>
        <p:spPr>
          <a:xfrm>
            <a:off x="381000" y="1600200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048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6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9075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19075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7" name="Google Shape;277;p32"/>
          <p:cNvSpPr txBox="1"/>
          <p:nvPr/>
        </p:nvSpPr>
        <p:spPr>
          <a:xfrm>
            <a:off x="1044575" y="5676900"/>
            <a:ext cx="68278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orbel"/>
              <a:buNone/>
            </a:pPr>
            <a:r>
              <a:rPr b="1" i="0" lang="en-US" sz="44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Go to the GoogleForms link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8" name="Google Shape;2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5212" y="1884362"/>
            <a:ext cx="5868987" cy="413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188912" y="146050"/>
            <a:ext cx="8504237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Behavior Expectations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4724400" y="1973262"/>
            <a:ext cx="3679825" cy="1016000"/>
          </a:xfrm>
          <a:prstGeom prst="rect">
            <a:avLst/>
          </a:prstGeom>
          <a:solidFill>
            <a:srgbClr val="91C6F7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1" i="0" lang="en-US" sz="3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Guided Notes Worksheet</a:t>
            </a:r>
            <a:endParaRPr/>
          </a:p>
        </p:txBody>
      </p:sp>
      <p:pic>
        <p:nvPicPr>
          <p:cNvPr descr="Screen shot 2013-07-28 at 1.39.19 PM.png" id="87" name="Google Shape;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743200"/>
            <a:ext cx="366395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2762" y="3238500"/>
            <a:ext cx="26003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Lesson Objectives &amp; Standards</a:t>
            </a:r>
            <a:endParaRPr/>
          </a:p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381000" y="1600200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4381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By the end of the lesson, we will be able to…</a:t>
            </a:r>
            <a:endParaRPr/>
          </a:p>
          <a:p>
            <a:pPr indent="-4381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Understand the </a:t>
            </a:r>
            <a:r>
              <a:rPr b="0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importance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of our </a:t>
            </a:r>
            <a:r>
              <a:rPr b="0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grades</a:t>
            </a:r>
            <a:endParaRPr/>
          </a:p>
          <a:p>
            <a:pPr indent="-4191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81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Explain the </a:t>
            </a:r>
            <a:r>
              <a:rPr b="0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required &amp; competitive GPA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for college admission and for high school </a:t>
            </a:r>
            <a:r>
              <a:rPr b="0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athletic/extra-curricular eligibility</a:t>
            </a:r>
            <a:endParaRPr/>
          </a:p>
          <a:p>
            <a:pPr indent="-4191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81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Calculate our </a:t>
            </a:r>
            <a:r>
              <a:rPr b="0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Grade Point Average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(GPA)</a:t>
            </a:r>
            <a:endParaRPr/>
          </a:p>
          <a:p>
            <a:pPr indent="-4191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22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1910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6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81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26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ASCA Mindsets &amp; Behavior Standards</a:t>
            </a:r>
            <a:endParaRPr/>
          </a:p>
          <a:p>
            <a:pPr indent="-4381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165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 2. Self-confidence in ability to succeed</a:t>
            </a:r>
            <a:endParaRPr/>
          </a:p>
          <a:p>
            <a:pPr indent="-4381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165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B-LS 8. Actively engage in challenging coursework</a:t>
            </a:r>
            <a:endParaRPr/>
          </a:p>
          <a:p>
            <a:pPr indent="-4381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1650"/>
              <a:buFont typeface="Noto Sans Symbols"/>
              <a:buChar char="◼"/>
            </a:pPr>
            <a:r>
              <a:rPr b="0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B-LS 10. Participate in enrichment and extracurricular activities</a:t>
            </a:r>
            <a:endParaRPr/>
          </a:p>
          <a:p>
            <a:pPr indent="-333375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33375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81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We Already Know about Grades…</a:t>
            </a:r>
            <a:endParaRPr/>
          </a:p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286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rbe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On the index card, please write:</a:t>
            </a:r>
            <a:endParaRPr/>
          </a:p>
          <a:p>
            <a:pPr indent="0" lvl="0" marL="4286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286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rbe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Your first and last name</a:t>
            </a:r>
            <a:endParaRPr/>
          </a:p>
          <a:p>
            <a:pPr indent="0" lvl="0" marL="4286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286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rbe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Two or more reasons grades are important</a:t>
            </a:r>
            <a:endParaRPr/>
          </a:p>
          <a:p>
            <a:pPr indent="0" lvl="1" marL="228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1" marL="228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2895600" y="4343400"/>
            <a:ext cx="3886200" cy="16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b="0" i="0" lang="en-US" sz="33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Ms. Duarte</a:t>
            </a:r>
            <a:endParaRPr/>
          </a:p>
          <a:p>
            <a:pPr indent="-209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AutoNum type="arabicPeriod"/>
            </a:pPr>
            <a:r>
              <a:rPr b="0" i="0" lang="en-US" sz="33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09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AutoNum type="arabicPeriod"/>
            </a:pPr>
            <a:r>
              <a:rPr b="0" i="0" lang="en-US" sz="33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2362200" y="3962400"/>
            <a:ext cx="4724400" cy="2438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Grades Matter!!!</a:t>
            </a:r>
            <a:endParaRPr/>
          </a:p>
        </p:txBody>
      </p:sp>
      <p:sp>
        <p:nvSpPr>
          <p:cNvPr id="109" name="Google Shape;109;p13"/>
          <p:cNvSpPr txBox="1"/>
          <p:nvPr>
            <p:ph idx="1" type="body"/>
          </p:nvPr>
        </p:nvSpPr>
        <p:spPr>
          <a:xfrm>
            <a:off x="381000" y="1600200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3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What are reasons that grades matter?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0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HIGH SCHOOL</a:t>
            </a:r>
            <a:endParaRPr/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Graduation!!!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Sports eligibility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Participation in clubs &amp; other school activities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AFTER HIGH SCHOOL</a:t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Meet requirements &amp; be competitive for college admission &amp; other post-secondary options</a:t>
            </a:r>
            <a:endParaRPr/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Earn scholarships (FREE money!)</a:t>
            </a:r>
            <a:endParaRPr b="0" i="0" sz="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4550" y="2209800"/>
            <a:ext cx="17589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Grades Matter!!!</a:t>
            </a:r>
            <a:endParaRPr/>
          </a:p>
        </p:txBody>
      </p:sp>
      <p:sp>
        <p:nvSpPr>
          <p:cNvPr id="117" name="Google Shape;117;p14"/>
          <p:cNvSpPr txBox="1"/>
          <p:nvPr>
            <p:ph idx="1" type="body"/>
          </p:nvPr>
        </p:nvSpPr>
        <p:spPr>
          <a:xfrm>
            <a:off x="0" y="1600200"/>
            <a:ext cx="9144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3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Study of 187,000 high school freshmen found…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How well students performed academically in 9</a:t>
            </a:r>
            <a:r>
              <a:rPr b="0" baseline="3000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grade predicted students’ future success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9</a:t>
            </a:r>
            <a:r>
              <a:rPr b="0" baseline="3000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graders with A’s, B’s, and C’s were much more likely to graduate high school than their classmates with lower grades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905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Academically strong 9</a:t>
            </a:r>
            <a:r>
              <a:rPr b="0" baseline="3000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graders were more likely to attend college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143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22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US News &amp; World Report, 2017</a:t>
            </a:r>
            <a:endParaRPr/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1" i="0" sz="22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219075" y="-6350"/>
            <a:ext cx="847407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Grades Matter - Graduation</a:t>
            </a:r>
            <a:endParaRPr/>
          </a:p>
        </p:txBody>
      </p:sp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381000" y="1600200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Total of </a:t>
            </a:r>
            <a:r>
              <a:rPr b="1" i="0" lang="en-US" sz="3300" u="sng">
                <a:solidFill>
                  <a:srgbClr val="59AAF2"/>
                </a:solidFill>
                <a:latin typeface="Corbel"/>
                <a:ea typeface="Corbel"/>
                <a:cs typeface="Corbel"/>
                <a:sym typeface="Corbel"/>
              </a:rPr>
              <a:t>220 credits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needed to graduate</a:t>
            </a:r>
            <a:endParaRPr/>
          </a:p>
          <a:p>
            <a:pPr indent="-457200" lvl="1" marL="863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▪"/>
            </a:pPr>
            <a:r>
              <a:rPr b="0" i="0" lang="en-US" sz="24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Credits are “</a:t>
            </a:r>
            <a:r>
              <a:rPr b="1" i="0" lang="en-US" sz="24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points</a:t>
            </a:r>
            <a:r>
              <a:rPr b="0" i="0" lang="en-US" sz="24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” you receive for each class you pass with  a </a:t>
            </a:r>
            <a:r>
              <a:rPr b="1" i="0" lang="en-US" sz="30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</a:t>
            </a:r>
            <a:r>
              <a:rPr b="0" i="0" lang="en-US" sz="24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or higher</a:t>
            </a:r>
            <a:endParaRPr/>
          </a:p>
          <a:p>
            <a:pPr indent="-457200" lvl="1" marL="863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▪"/>
            </a:pPr>
            <a:r>
              <a:rPr b="0" i="0" lang="en-US" sz="24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Passing one full year class at Potter HS = </a:t>
            </a:r>
            <a:r>
              <a:rPr b="1" i="0" lang="en-US" sz="24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10 credits</a:t>
            </a:r>
            <a:endParaRPr/>
          </a:p>
          <a:p>
            <a:pPr indent="-457200" lvl="1" marL="863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▪"/>
            </a:pPr>
            <a:r>
              <a:rPr b="0" i="0" lang="en-US" sz="24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Students generally earn </a:t>
            </a:r>
            <a:r>
              <a:rPr b="1" i="0" lang="en-US" sz="24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60 credits each year</a:t>
            </a:r>
            <a:r>
              <a:rPr b="0" i="0" lang="en-US" sz="24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                                          		(6 classes x 10 credits per class = 60)</a:t>
            </a:r>
            <a:endParaRPr b="1" i="0" sz="22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None/>
            </a:pPr>
            <a:r>
              <a:t/>
            </a:r>
            <a:endParaRPr b="0" i="0" sz="1000" u="sng">
              <a:solidFill>
                <a:srgbClr val="0C2036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8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C6F7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If you get an F in a required class you have                             to 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take the class again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☹</a:t>
            </a:r>
            <a:endParaRPr b="0" i="0" sz="28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5715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b="1" i="0" sz="2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1" i="0" sz="26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3">
            <a:alphaModFix/>
          </a:blip>
          <a:srcRect b="65864" l="74165" r="2256" t="2407"/>
          <a:stretch/>
        </p:blipFill>
        <p:spPr>
          <a:xfrm>
            <a:off x="7200900" y="5032375"/>
            <a:ext cx="1736725" cy="1719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219075" y="-6350"/>
            <a:ext cx="8924925" cy="1427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i="0" lang="en-US" sz="450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Grades Matter – Sports &amp; Activities</a:t>
            </a:r>
            <a:endParaRPr/>
          </a:p>
        </p:txBody>
      </p:sp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381000" y="1600200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Student athletes must maintain a </a:t>
            </a:r>
            <a:r>
              <a:rPr b="1" i="0" lang="en-US" sz="33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2.0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GPA</a:t>
            </a:r>
            <a:endParaRPr/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sng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No more than </a:t>
            </a:r>
            <a:r>
              <a:rPr b="1" i="0" lang="en-US" sz="33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F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on quarter progress report or final report card</a:t>
            </a:r>
            <a:endParaRPr/>
          </a:p>
          <a:p>
            <a:pPr indent="-43815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None/>
            </a:pPr>
            <a:r>
              <a:t/>
            </a:r>
            <a:endParaRPr b="0" i="0" sz="100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Noto Sans Symbols"/>
              <a:buChar char="◼"/>
            </a:pP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Students need 2.0 or higher to be 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club leaders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attend 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college fieldtrips</a:t>
            </a:r>
            <a:r>
              <a:rPr b="1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b="0" i="0" lang="en-US" sz="2800" u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and </a:t>
            </a:r>
            <a:r>
              <a:rPr b="1" i="0" lang="en-US" sz="2800" u="sng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earn a work permit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875" y="4648200"/>
            <a:ext cx="2971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4656137"/>
            <a:ext cx="2641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5">
            <a:alphaModFix/>
          </a:blip>
          <a:srcRect b="0" l="0" r="19937" t="0"/>
          <a:stretch/>
        </p:blipFill>
        <p:spPr>
          <a:xfrm>
            <a:off x="3635375" y="4633912"/>
            <a:ext cx="22320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Modul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odul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Modul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